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61" r:id="rId5"/>
    <p:sldId id="262" r:id="rId6"/>
    <p:sldId id="265" r:id="rId7"/>
    <p:sldId id="264" r:id="rId8"/>
    <p:sldId id="266" r:id="rId9"/>
    <p:sldId id="270" r:id="rId10"/>
    <p:sldId id="269" r:id="rId11"/>
    <p:sldId id="268" r:id="rId12"/>
    <p:sldId id="267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875D5-F519-96CC-098D-8AC35C9476E7}" v="261" dt="2025-11-03T21:06:34.566"/>
    <p1510:client id="{754FAE02-3225-4BAE-B542-0821CA409969}" v="144" dt="2025-11-03T04:42:46.857"/>
    <p1510:client id="{7C7A3E97-046D-E48A-977A-D5C03961A864}" v="97" dt="2025-11-03T17:35:30.330"/>
    <p1510:client id="{B2FF747A-7682-F01A-A311-37EA2AF61915}" v="23" dt="2025-11-03T04:30:53.097"/>
    <p1510:client id="{E6FDA3C9-C534-5B52-922C-8A17FAF6F0EC}" v="67" dt="2025-11-03T17:46:17.9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11/3/2025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11/3/2025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3374" y="2462362"/>
            <a:ext cx="6858000" cy="1691444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ECE 4300.01</a:t>
            </a:r>
            <a:br>
              <a:rPr lang="en-US" dirty="0"/>
            </a:br>
            <a:r>
              <a:rPr lang="en-US" dirty="0"/>
              <a:t>Computer Architecture </a:t>
            </a:r>
            <a:br>
              <a:rPr lang="en-US" sz="3100" dirty="0"/>
            </a:br>
            <a:r>
              <a:rPr lang="en-US" sz="3100" dirty="0"/>
              <a:t>Group 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0252" y="4125639"/>
            <a:ext cx="7567879" cy="649823"/>
          </a:xfrm>
        </p:spPr>
        <p:txBody>
          <a:bodyPr>
            <a:normAutofit/>
          </a:bodyPr>
          <a:lstStyle/>
          <a:p>
            <a:pPr algn="ctr"/>
            <a:r>
              <a:rPr lang="en-US" sz="1900" dirty="0"/>
              <a:t>Ella Shepherd, Aaron Tran, Max Gross, Anish </a:t>
            </a:r>
            <a:r>
              <a:rPr lang="en-US" sz="1900" dirty="0" err="1"/>
              <a:t>Chinnakonda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ED903B-ABDD-B2C3-CE47-093D31334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70A29ECD-D68F-4AC9-9FA0-BEF7663BC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0569ADE5-A097-4089-9B9C-A0B54CA84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CF4B08C5-FA5E-4D68-801D-E99E9ECF4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A1C0BAB0-CD39-EE2C-F7BF-45398D1787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/>
          </a:blip>
          <a:srcRect t="6390" b="9316"/>
          <a:stretch>
            <a:fillRect/>
          </a:stretch>
        </p:blipFill>
        <p:spPr>
          <a:xfrm>
            <a:off x="20" y="10"/>
            <a:ext cx="12188369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9B1032AD-1AE2-4F16-A732-9C0A6A744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42" name="Round Diagonal Corner Rectangle 7">
              <a:extLst>
                <a:ext uri="{FF2B5EF4-FFF2-40B4-BE49-F238E27FC236}">
                  <a16:creationId xmlns:a16="http://schemas.microsoft.com/office/drawing/2014/main" id="{D5BF75F8-4EA2-44F2-B6EA-3102419BE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20CA03C-559B-4B3D-94FA-4FAAB3C70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63" name="Freeform 32">
                <a:extLst>
                  <a:ext uri="{FF2B5EF4-FFF2-40B4-BE49-F238E27FC236}">
                    <a16:creationId xmlns:a16="http://schemas.microsoft.com/office/drawing/2014/main" id="{0D9400F9-20AC-487F-8333-B1D60C326B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33">
                <a:extLst>
                  <a:ext uri="{FF2B5EF4-FFF2-40B4-BE49-F238E27FC236}">
                    <a16:creationId xmlns:a16="http://schemas.microsoft.com/office/drawing/2014/main" id="{A3C314B8-9D5B-430A-93F5-13AA6EA5D0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34">
                <a:extLst>
                  <a:ext uri="{FF2B5EF4-FFF2-40B4-BE49-F238E27FC236}">
                    <a16:creationId xmlns:a16="http://schemas.microsoft.com/office/drawing/2014/main" id="{0AE01D6D-B764-4C22-B93C-1EB06BEAC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37">
                <a:extLst>
                  <a:ext uri="{FF2B5EF4-FFF2-40B4-BE49-F238E27FC236}">
                    <a16:creationId xmlns:a16="http://schemas.microsoft.com/office/drawing/2014/main" id="{83F0D1C3-E2D7-4810-B68A-4A9CD7ED9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504DCDB6-51D7-4CA8-8C00-D2C7CC7BD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57" name="Freeform 35">
                <a:extLst>
                  <a:ext uri="{FF2B5EF4-FFF2-40B4-BE49-F238E27FC236}">
                    <a16:creationId xmlns:a16="http://schemas.microsoft.com/office/drawing/2014/main" id="{398FAFF7-9785-43B0-9808-4152480B4A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36">
                <a:extLst>
                  <a:ext uri="{FF2B5EF4-FFF2-40B4-BE49-F238E27FC236}">
                    <a16:creationId xmlns:a16="http://schemas.microsoft.com/office/drawing/2014/main" id="{74FF4F16-1B2B-45C7-8B72-A6E1BDCA8F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38">
                <a:extLst>
                  <a:ext uri="{FF2B5EF4-FFF2-40B4-BE49-F238E27FC236}">
                    <a16:creationId xmlns:a16="http://schemas.microsoft.com/office/drawing/2014/main" id="{024C58FF-B88A-4C98-84F5-5250D7ECBE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39">
                <a:extLst>
                  <a:ext uri="{FF2B5EF4-FFF2-40B4-BE49-F238E27FC236}">
                    <a16:creationId xmlns:a16="http://schemas.microsoft.com/office/drawing/2014/main" id="{CF66BE12-1011-4281-9B5B-9EB78748CB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40">
                <a:extLst>
                  <a:ext uri="{FF2B5EF4-FFF2-40B4-BE49-F238E27FC236}">
                    <a16:creationId xmlns:a16="http://schemas.microsoft.com/office/drawing/2014/main" id="{2B990641-2D85-4B84-B550-76A15FEA3C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Rectangle 41">
                <a:extLst>
                  <a:ext uri="{FF2B5EF4-FFF2-40B4-BE49-F238E27FC236}">
                    <a16:creationId xmlns:a16="http://schemas.microsoft.com/office/drawing/2014/main" id="{AF8C6C46-BE99-434C-B6A1-24CC16A7A6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60203417-ECB2-441C-9E31-E1311E693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53" name="Freeform 32">
                <a:extLst>
                  <a:ext uri="{FF2B5EF4-FFF2-40B4-BE49-F238E27FC236}">
                    <a16:creationId xmlns:a16="http://schemas.microsoft.com/office/drawing/2014/main" id="{C99E031B-FF68-4278-A520-932C94F876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33">
                <a:extLst>
                  <a:ext uri="{FF2B5EF4-FFF2-40B4-BE49-F238E27FC236}">
                    <a16:creationId xmlns:a16="http://schemas.microsoft.com/office/drawing/2014/main" id="{C06A442B-E101-4380-BD3C-E29B08A8D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34">
                <a:extLst>
                  <a:ext uri="{FF2B5EF4-FFF2-40B4-BE49-F238E27FC236}">
                    <a16:creationId xmlns:a16="http://schemas.microsoft.com/office/drawing/2014/main" id="{22720611-CCB1-48C9-ACCB-05985597F6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37">
                <a:extLst>
                  <a:ext uri="{FF2B5EF4-FFF2-40B4-BE49-F238E27FC236}">
                    <a16:creationId xmlns:a16="http://schemas.microsoft.com/office/drawing/2014/main" id="{1FA4B526-A1D1-4B3C-B36D-2F286F537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3BE11AF3-15F8-4578-9B8B-2F066B550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47" name="Freeform 35">
                <a:extLst>
                  <a:ext uri="{FF2B5EF4-FFF2-40B4-BE49-F238E27FC236}">
                    <a16:creationId xmlns:a16="http://schemas.microsoft.com/office/drawing/2014/main" id="{0CF1BE1B-D6DD-411E-96AB-2BEDA39C86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36">
                <a:extLst>
                  <a:ext uri="{FF2B5EF4-FFF2-40B4-BE49-F238E27FC236}">
                    <a16:creationId xmlns:a16="http://schemas.microsoft.com/office/drawing/2014/main" id="{785B83A2-9629-402A-BDFF-564D2AAE8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38">
                <a:extLst>
                  <a:ext uri="{FF2B5EF4-FFF2-40B4-BE49-F238E27FC236}">
                    <a16:creationId xmlns:a16="http://schemas.microsoft.com/office/drawing/2014/main" id="{66C9EABC-41F6-4014-90E5-D4213FE9D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39">
                <a:extLst>
                  <a:ext uri="{FF2B5EF4-FFF2-40B4-BE49-F238E27FC236}">
                    <a16:creationId xmlns:a16="http://schemas.microsoft.com/office/drawing/2014/main" id="{A0FA8F7F-2926-4F25-9088-A3E86D0B7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40">
                <a:extLst>
                  <a:ext uri="{FF2B5EF4-FFF2-40B4-BE49-F238E27FC236}">
                    <a16:creationId xmlns:a16="http://schemas.microsoft.com/office/drawing/2014/main" id="{527A5DDC-207D-4303-9F79-5D19A87E16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Rectangle 41">
                <a:extLst>
                  <a:ext uri="{FF2B5EF4-FFF2-40B4-BE49-F238E27FC236}">
                    <a16:creationId xmlns:a16="http://schemas.microsoft.com/office/drawing/2014/main" id="{B21A0178-E0A0-4E63-BB90-0919529662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4B29A-8713-6754-E83D-990AC51C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007533"/>
            <a:ext cx="9905998" cy="1092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Upcoming, Due 11/26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B8C110-1BDE-738C-0130-B93D34A46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212087"/>
              </p:ext>
            </p:extLst>
          </p:nvPr>
        </p:nvGraphicFramePr>
        <p:xfrm>
          <a:off x="1324485" y="1935163"/>
          <a:ext cx="9528440" cy="3484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2322">
                  <a:extLst>
                    <a:ext uri="{9D8B030D-6E8A-4147-A177-3AD203B41FA5}">
                      <a16:colId xmlns:a16="http://schemas.microsoft.com/office/drawing/2014/main" val="1610857575"/>
                    </a:ext>
                  </a:extLst>
                </a:gridCol>
                <a:gridCol w="6786118">
                  <a:extLst>
                    <a:ext uri="{9D8B030D-6E8A-4147-A177-3AD203B41FA5}">
                      <a16:colId xmlns:a16="http://schemas.microsoft.com/office/drawing/2014/main" val="5914228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Course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Deliverables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058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1) 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Document subfolder: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 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Final IEEE Formatted Report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002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2) 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Code Subfolder: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Any codes or profiling tools used during the project will be added under this subfolder 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472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3) 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Presentation subfolder: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Presentation Slides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Video Presentation Recording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Slider Presentation Poster (leverage the importance of the work that the project has done)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8883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4)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 Demo Folder: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 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An interesting demo recorded as a video, which shows an exciting part of the project with running example on the code is developed or used by the team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29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7148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AE4726C-1831-4FE3-9A11-227F0DC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38" name="Rectangle 237">
              <a:extLst>
                <a:ext uri="{FF2B5EF4-FFF2-40B4-BE49-F238E27FC236}">
                  <a16:creationId xmlns:a16="http://schemas.microsoft.com/office/drawing/2014/main" id="{B651D7F7-8C54-448E-A268-1CBFAD87D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9" name="Picture 2">
              <a:extLst>
                <a:ext uri="{FF2B5EF4-FFF2-40B4-BE49-F238E27FC236}">
                  <a16:creationId xmlns:a16="http://schemas.microsoft.com/office/drawing/2014/main" id="{E3B56E94-40E1-489A-98B2-A3238D66A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931889BB-B04E-3DF4-70F8-6C9EBDC1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en-US" dirty="0"/>
              <a:t>PROMPT 1</a:t>
            </a:r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46" r="23434" b="-1"/>
          <a:stretch>
            <a:fillRect/>
          </a:stretch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241" name="Group 240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1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3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4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5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8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9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0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1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3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4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5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7113A9-0265-90B4-468D-7F7D2E170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r>
              <a:rPr lang="en-US" dirty="0"/>
              <a:t>“Studying the complete benchmarking of the SHA-2/SHA-3 hash functions on softcore processors (NIOS/Intel, </a:t>
            </a:r>
            <a:r>
              <a:rPr lang="en-US" dirty="0" err="1"/>
              <a:t>MicroBlaze</a:t>
            </a:r>
            <a:r>
              <a:rPr lang="en-US" dirty="0"/>
              <a:t>/AMD, or RISC-V architecture created by UC Berkeley)”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31E009-3E21-2ED6-A689-29B8A7145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5" y="1119808"/>
            <a:ext cx="4799029" cy="3471298"/>
          </a:xfrm>
          <a:prstGeom prst="rect">
            <a:avLst/>
          </a:prstGeom>
        </p:spPr>
      </p:pic>
      <p:pic>
        <p:nvPicPr>
          <p:cNvPr id="5" name="Picture 4" descr="Raspberry Pi Pico 2">
            <a:extLst>
              <a:ext uri="{FF2B5EF4-FFF2-40B4-BE49-F238E27FC236}">
                <a16:creationId xmlns:a16="http://schemas.microsoft.com/office/drawing/2014/main" id="{663FE73B-3A86-3CA1-F3C4-8324FB2E4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67" b="90733" l="10000" r="90000">
                        <a14:foregroundMark x1="34800" y1="15600" x2="34800" y2="15600"/>
                        <a14:foregroundMark x1="32667" y1="12333" x2="32667" y2="12333"/>
                        <a14:foregroundMark x1="33067" y1="15000" x2="33067" y2="15000"/>
                        <a14:foregroundMark x1="41000" y1="9000" x2="41000" y2="9000"/>
                        <a14:foregroundMark x1="61333" y1="62933" x2="61333" y2="62933"/>
                        <a14:foregroundMark x1="64467" y1="72800" x2="64467" y2="72800"/>
                        <a14:foregroundMark x1="62733" y1="63400" x2="62733" y2="63400"/>
                        <a14:foregroundMark x1="31267" y1="13133" x2="31267" y2="13133"/>
                        <a14:foregroundMark x1="28400" y1="14800" x2="28400" y2="14800"/>
                        <a14:foregroundMark x1="27533" y1="15667" x2="27533" y2="15667"/>
                        <a14:foregroundMark x1="27400" y1="15067" x2="27400" y2="15067"/>
                        <a14:foregroundMark x1="36267" y1="11067" x2="36267" y2="11067"/>
                        <a14:foregroundMark x1="40600" y1="8067" x2="40600" y2="8067"/>
                        <a14:foregroundMark x1="58267" y1="90733" x2="58267" y2="90733"/>
                        <a14:backgroundMark x1="40533" y1="8067" x2="40533" y2="8067"/>
                        <a14:backgroundMark x1="40733" y1="8000" x2="40733" y2="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577" y="332017"/>
            <a:ext cx="4331423" cy="4331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Raspberry Pi 5 Single Board Computer">
            <a:extLst>
              <a:ext uri="{FF2B5EF4-FFF2-40B4-BE49-F238E27FC236}">
                <a16:creationId xmlns:a16="http://schemas.microsoft.com/office/drawing/2014/main" id="{12376892-F06E-2D38-E8C0-E98A718D77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844" l="7212" r="94250">
                        <a14:foregroundMark x1="84308" y1="31738" x2="84308" y2="31738"/>
                        <a14:foregroundMark x1="71930" y1="27441" x2="71930" y2="27441"/>
                        <a14:foregroundMark x1="68519" y1="28125" x2="68519" y2="28125"/>
                        <a14:foregroundMark x1="87622" y1="33203" x2="87622" y2="33203"/>
                        <a14:foregroundMark x1="67836" y1="26465" x2="67836" y2="26465"/>
                        <a14:foregroundMark x1="91813" y1="32324" x2="91813" y2="32324"/>
                        <a14:foregroundMark x1="94250" y1="30859" x2="94250" y2="30859"/>
                        <a14:foregroundMark x1="91228" y1="52930" x2="91228" y2="52930"/>
                        <a14:foregroundMark x1="66959" y1="78027" x2="66959" y2="78027"/>
                        <a14:foregroundMark x1="25244" y1="77246" x2="25244" y2="77246"/>
                        <a14:foregroundMark x1="10136" y1="76758" x2="10136" y2="76758"/>
                        <a14:foregroundMark x1="10526" y1="75684" x2="10526" y2="75684"/>
                        <a14:foregroundMark x1="7212" y1="72852" x2="7212" y2="72852"/>
                        <a14:foregroundMark x1="7992" y1="52637" x2="7992" y2="52637"/>
                        <a14:foregroundMark x1="8090" y1="24805" x2="8090" y2="24805"/>
                        <a14:foregroundMark x1="93957" y1="48730" x2="93957" y2="48730"/>
                        <a14:foregroundMark x1="94152" y1="45215" x2="94152" y2="45215"/>
                        <a14:foregroundMark x1="9747" y1="70703" x2="9747" y2="70703"/>
                        <a14:backgroundMark x1="9259" y1="27637" x2="9259" y2="27637"/>
                        <a14:backgroundMark x1="8382" y1="77344" x2="8382" y2="77344"/>
                        <a14:backgroundMark x1="8674" y1="76660" x2="8674" y2="76660"/>
                        <a14:backgroundMark x1="9357" y1="77051" x2="9357" y2="77051"/>
                        <a14:backgroundMark x1="94152" y1="45215" x2="94152" y2="45215"/>
                        <a14:backgroundMark x1="8967" y1="71191" x2="8967" y2="71191"/>
                        <a14:backgroundMark x1="9162" y1="70996" x2="9162" y2="709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08" y="60243"/>
            <a:ext cx="4611573" cy="460319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A7980A2-8B3F-3BCE-D99F-979CC9CA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806" y="4195929"/>
            <a:ext cx="10691446" cy="147857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Nexys</a:t>
            </a:r>
            <a:r>
              <a:rPr lang="en-US" dirty="0"/>
              <a:t> a7      Raspberry pi </a:t>
            </a:r>
            <a:r>
              <a:rPr lang="en-US" dirty="0" err="1"/>
              <a:t>pico</a:t>
            </a:r>
            <a:r>
              <a:rPr lang="en-US" dirty="0"/>
              <a:t> 2      raspberry pi 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F44F7E-AAF8-AA5C-A6AB-92F9D386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988" y="5168667"/>
            <a:ext cx="994651" cy="42046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600" dirty="0"/>
              <a:t>With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FCB1D18-A83F-22A5-2C85-A02DCD01A3DF}"/>
              </a:ext>
            </a:extLst>
          </p:cNvPr>
          <p:cNvSpPr txBox="1">
            <a:spLocks/>
          </p:cNvSpPr>
          <p:nvPr/>
        </p:nvSpPr>
        <p:spPr>
          <a:xfrm>
            <a:off x="476481" y="4998907"/>
            <a:ext cx="10691446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Microblaze                </a:t>
            </a:r>
            <a:r>
              <a:rPr lang="en-US" dirty="0" err="1"/>
              <a:t>Riscv</a:t>
            </a:r>
            <a:r>
              <a:rPr lang="en-US" dirty="0"/>
              <a:t>                       Arm    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F2FCF74-D365-E8CD-3AAD-50D00549F9C6}"/>
              </a:ext>
            </a:extLst>
          </p:cNvPr>
          <p:cNvSpPr txBox="1">
            <a:spLocks/>
          </p:cNvSpPr>
          <p:nvPr/>
        </p:nvSpPr>
        <p:spPr>
          <a:xfrm>
            <a:off x="5450962" y="5168667"/>
            <a:ext cx="994651" cy="42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/>
              <a:t>With</a:t>
            </a:r>
            <a:endParaRPr lang="en-US" sz="160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5192754-23A6-EB42-887D-714892B0E54E}"/>
              </a:ext>
            </a:extLst>
          </p:cNvPr>
          <p:cNvSpPr txBox="1">
            <a:spLocks/>
          </p:cNvSpPr>
          <p:nvPr/>
        </p:nvSpPr>
        <p:spPr>
          <a:xfrm>
            <a:off x="9447275" y="5168667"/>
            <a:ext cx="994651" cy="420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1600"/>
              <a:t>With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9429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407FC3-50F7-A651-0E98-854B1CB48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9CD4-05A3-B49F-1D15-B16053C0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Testing Criteria</a:t>
            </a:r>
          </a:p>
        </p:txBody>
      </p: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97B5649C-294B-94D2-3F4C-6714BF9E0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2056"/>
          <a:stretch>
            <a:fillRect/>
          </a:stretch>
        </p:blipFill>
        <p:spPr>
          <a:xfrm>
            <a:off x="1141412" y="2497720"/>
            <a:ext cx="4662140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C7C98-B76A-495A-F6CA-D887754FC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479" y="2249487"/>
            <a:ext cx="4844521" cy="3541714"/>
          </a:xfrm>
        </p:spPr>
        <p:txBody>
          <a:bodyPr anchor="ctr">
            <a:normAutofit/>
          </a:bodyPr>
          <a:lstStyle/>
          <a:p>
            <a:r>
              <a:rPr lang="en-US" sz="2200" dirty="0"/>
              <a:t>Implementing to get a hash of 16 Kbytes repeatedly, then listening for power to log how much time it takes. </a:t>
            </a:r>
          </a:p>
          <a:p>
            <a:r>
              <a:rPr lang="en-US" sz="2200" dirty="0"/>
              <a:t>Doing this by testing for…</a:t>
            </a:r>
          </a:p>
          <a:p>
            <a:pPr lvl="1"/>
            <a:r>
              <a:rPr lang="en-US" sz="1800" dirty="0"/>
              <a:t>16 Kbytes for 3 seconds</a:t>
            </a:r>
          </a:p>
          <a:p>
            <a:pPr lvl="1"/>
            <a:r>
              <a:rPr lang="en-US" sz="1800" dirty="0"/>
              <a:t>USB C for power measurements</a:t>
            </a:r>
          </a:p>
        </p:txBody>
      </p:sp>
    </p:spTree>
    <p:extLst>
      <p:ext uri="{BB962C8B-B14F-4D97-AF65-F5344CB8AC3E}">
        <p14:creationId xmlns:p14="http://schemas.microsoft.com/office/powerpoint/2010/main" val="2577073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2155A-A344-CCF4-2323-7137E650C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Nexys</a:t>
            </a:r>
            <a:r>
              <a:rPr lang="en-US" dirty="0"/>
              <a:t> a7 with Microblaze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94AC5-9526-8A4C-EC67-91EDFB68B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/>
              <a:t>100 MHz FPGA Softcore Microcontroller</a:t>
            </a:r>
          </a:p>
          <a:p>
            <a:pPr marL="285750" indent="-285750">
              <a:buChar char="•"/>
            </a:pPr>
            <a:r>
              <a:rPr lang="en-US" dirty="0" err="1"/>
              <a:t>Microblaze</a:t>
            </a:r>
            <a:r>
              <a:rPr lang="en-US" dirty="0"/>
              <a:t> V – a Risk-V based architecture</a:t>
            </a:r>
          </a:p>
          <a:p>
            <a:pPr marL="285750" indent="-285750">
              <a:buChar char="•"/>
            </a:pPr>
            <a:r>
              <a:rPr lang="en-US" dirty="0"/>
              <a:t>AXI bus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dirty="0"/>
              <a:t>AXI </a:t>
            </a:r>
            <a:r>
              <a:rPr lang="en-US" dirty="0" err="1"/>
              <a:t>UARTLite</a:t>
            </a:r>
            <a:r>
              <a:rPr lang="en-US" dirty="0"/>
              <a:t> @9600 Baud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dirty="0"/>
              <a:t>AXI Hardware Timer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dirty="0"/>
              <a:t>AXI Interrupt Handler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dirty="0"/>
              <a:t>AXI SHA256 Hardware Accelerator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753DE0-757E-8AE4-9FEA-7832C674B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625" y="1429543"/>
            <a:ext cx="4799029" cy="347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05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0B8F-71A2-245F-D983-D8A29DAC5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773" y="264160"/>
            <a:ext cx="5934508" cy="593406"/>
          </a:xfrm>
        </p:spPr>
        <p:txBody>
          <a:bodyPr/>
          <a:lstStyle/>
          <a:p>
            <a:r>
              <a:rPr lang="en-US" dirty="0" err="1"/>
              <a:t>Microblaze</a:t>
            </a:r>
            <a:r>
              <a:rPr lang="en-US" dirty="0"/>
              <a:t> Block Diagram</a:t>
            </a:r>
          </a:p>
        </p:txBody>
      </p:sp>
      <p:pic>
        <p:nvPicPr>
          <p:cNvPr id="5" name="Picture 4" descr="A computer diagram of a microblaze&#10;&#10;AI-generated content may be incorrect.">
            <a:extLst>
              <a:ext uri="{FF2B5EF4-FFF2-40B4-BE49-F238E27FC236}">
                <a16:creationId xmlns:a16="http://schemas.microsoft.com/office/drawing/2014/main" id="{1E8F08B3-6B0D-ECA8-1DA8-6C6EFB153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268415"/>
            <a:ext cx="11562080" cy="4331329"/>
          </a:xfrm>
          <a:prstGeom prst="rect">
            <a:avLst/>
          </a:prstGeom>
          <a:solidFill>
            <a:srgbClr val="000000">
              <a:shade val="95000"/>
            </a:srgbClr>
          </a:solidFill>
          <a:ln w="28575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9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2123-A1A8-7B4B-4B61-E4D66E3C1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Progress - </a:t>
            </a:r>
            <a:r>
              <a:rPr lang="en-US" dirty="0" err="1"/>
              <a:t>Microblaze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7661F-C23E-4E20-68C2-38C73CD11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dirty="0">
                <a:latin typeface="TW Cen MT"/>
              </a:rPr>
              <a:t>Source Code Provided Compiles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/>
              <a:t>AXI Registers are Read/Writable and pass </a:t>
            </a:r>
            <a:r>
              <a:rPr lang="en-US" dirty="0" err="1"/>
              <a:t>SelfTest</a:t>
            </a:r>
            <a:r>
              <a:rPr lang="en-US" dirty="0"/>
              <a:t>()</a:t>
            </a:r>
          </a:p>
          <a:p>
            <a:pPr marL="285750" indent="-285750">
              <a:buChar char="•"/>
            </a:pPr>
            <a:r>
              <a:rPr lang="en-US" dirty="0"/>
              <a:t>Unable to create a hash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554D0A-3C5E-D437-8896-EC14727C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342" y="1819275"/>
            <a:ext cx="49434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28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6A19C-6167-C8FF-4864-18A56486A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97E0E-C6AC-81E6-35B4-CB2118C6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</a:t>
            </a:r>
            <a:r>
              <a:rPr lang="en-US" dirty="0" err="1"/>
              <a:t>pico</a:t>
            </a:r>
            <a:r>
              <a:rPr lang="en-US" dirty="0"/>
              <a:t> 2 with </a:t>
            </a:r>
            <a:r>
              <a:rPr lang="en-US" dirty="0" err="1"/>
              <a:t>Riscv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3B5DF-9B6C-E95C-CDC9-234D479F9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Char char="•"/>
            </a:pPr>
            <a:r>
              <a:rPr lang="en-US" b="1">
                <a:ea typeface="+mn-lt"/>
                <a:cs typeface="+mn-lt"/>
              </a:rPr>
              <a:t>Raspberry Pi Pico 2</a:t>
            </a:r>
            <a:r>
              <a:rPr lang="en-US">
                <a:ea typeface="+mn-lt"/>
                <a:cs typeface="+mn-lt"/>
              </a:rPr>
              <a:t> uses the RP2350 MCU with 520 KB SRAM, 4 MB flash, and 150 MHz dual-core performance.</a:t>
            </a:r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Supports both </a:t>
            </a:r>
            <a:r>
              <a:rPr lang="en-US" b="1">
                <a:ea typeface="+mn-lt"/>
                <a:cs typeface="+mn-lt"/>
              </a:rPr>
              <a:t>Arm Cortex</a:t>
            </a:r>
            <a:r>
              <a:rPr lang="en-US">
                <a:ea typeface="+mn-lt"/>
                <a:cs typeface="+mn-lt"/>
              </a:rPr>
              <a:t> and </a:t>
            </a:r>
            <a:r>
              <a:rPr lang="en-US" b="1">
                <a:ea typeface="+mn-lt"/>
                <a:cs typeface="+mn-lt"/>
              </a:rPr>
              <a:t> RISC-V</a:t>
            </a:r>
            <a:r>
              <a:rPr lang="en-US">
                <a:ea typeface="+mn-lt"/>
                <a:cs typeface="+mn-lt"/>
              </a:rPr>
              <a:t> cores. RISC-V selected for all benchmarking.</a:t>
            </a:r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Benchmarking </a:t>
            </a:r>
            <a:r>
              <a:rPr lang="en-US" b="1">
                <a:ea typeface="+mn-lt"/>
                <a:cs typeface="+mn-lt"/>
              </a:rPr>
              <a:t>SHA-2 (SHA-256/512)</a:t>
            </a:r>
            <a:r>
              <a:rPr lang="en-US">
                <a:ea typeface="+mn-lt"/>
                <a:cs typeface="+mn-lt"/>
              </a:rPr>
              <a:t> and </a:t>
            </a:r>
            <a:r>
              <a:rPr lang="en-US" b="1">
                <a:ea typeface="+mn-lt"/>
                <a:cs typeface="+mn-lt"/>
              </a:rPr>
              <a:t>SHA-3 (Keccak)</a:t>
            </a:r>
            <a:r>
              <a:rPr lang="en-US">
                <a:ea typeface="+mn-lt"/>
                <a:cs typeface="+mn-lt"/>
              </a:rPr>
              <a:t> hash functions entirely on RISC-V.</a:t>
            </a:r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Perform </a:t>
            </a:r>
            <a:r>
              <a:rPr lang="en-US" b="1">
                <a:ea typeface="+mn-lt"/>
                <a:cs typeface="+mn-lt"/>
              </a:rPr>
              <a:t>power analysis</a:t>
            </a:r>
            <a:r>
              <a:rPr lang="en-US">
                <a:ea typeface="+mn-lt"/>
                <a:cs typeface="+mn-lt"/>
              </a:rPr>
              <a:t> by monitoring current on VSYS during hash computations at set frequencies.</a:t>
            </a:r>
          </a:p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Generate </a:t>
            </a:r>
            <a:r>
              <a:rPr lang="en-US" b="1">
                <a:ea typeface="+mn-lt"/>
                <a:cs typeface="+mn-lt"/>
              </a:rPr>
              <a:t>performance vs energy</a:t>
            </a:r>
            <a:r>
              <a:rPr lang="en-US">
                <a:ea typeface="+mn-lt"/>
                <a:cs typeface="+mn-lt"/>
              </a:rPr>
              <a:t> plots comparing software and hardware-accelerated SHA-256 runs.</a:t>
            </a:r>
          </a:p>
          <a:p>
            <a:pPr marL="285750" indent="-285750">
              <a:buChar char="•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5" name="Picture 4" descr="Raspberry Pi Pico 2">
            <a:extLst>
              <a:ext uri="{FF2B5EF4-FFF2-40B4-BE49-F238E27FC236}">
                <a16:creationId xmlns:a16="http://schemas.microsoft.com/office/drawing/2014/main" id="{45D4C732-1E8B-84AF-F34C-A63BCA52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067" b="90733" l="10000" r="90000">
                        <a14:foregroundMark x1="34800" y1="15600" x2="34800" y2="15600"/>
                        <a14:foregroundMark x1="32667" y1="12333" x2="32667" y2="12333"/>
                        <a14:foregroundMark x1="33067" y1="15000" x2="33067" y2="15000"/>
                        <a14:foregroundMark x1="41000" y1="9000" x2="41000" y2="9000"/>
                        <a14:foregroundMark x1="61333" y1="62933" x2="61333" y2="62933"/>
                        <a14:foregroundMark x1="64467" y1="72800" x2="64467" y2="72800"/>
                        <a14:foregroundMark x1="62733" y1="63400" x2="62733" y2="63400"/>
                        <a14:foregroundMark x1="31267" y1="13133" x2="31267" y2="13133"/>
                        <a14:foregroundMark x1="28400" y1="14800" x2="28400" y2="14800"/>
                        <a14:foregroundMark x1="27533" y1="15667" x2="27533" y2="15667"/>
                        <a14:foregroundMark x1="27400" y1="15067" x2="27400" y2="15067"/>
                        <a14:foregroundMark x1="36267" y1="11067" x2="36267" y2="11067"/>
                        <a14:foregroundMark x1="40600" y1="8067" x2="40600" y2="8067"/>
                        <a14:foregroundMark x1="58267" y1="90733" x2="58267" y2="90733"/>
                        <a14:backgroundMark x1="40533" y1="8067" x2="40533" y2="8067"/>
                        <a14:backgroundMark x1="40733" y1="8000" x2="40733" y2="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2507">
            <a:off x="7012329" y="935619"/>
            <a:ext cx="5024078" cy="50240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642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C4C3C-AAE1-A21A-4BF0-9D8C688D8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BECA1-1567-7060-B7BA-789C9D1E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Raspberry pi 5 with Arm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D651-8A60-538E-DAC2-9AFA21FC4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400" dirty="0">
                <a:latin typeface="TW Cen MT"/>
                <a:ea typeface="+mn-lt"/>
                <a:cs typeface="Arial"/>
              </a:rPr>
              <a:t>•</a:t>
            </a:r>
            <a:r>
              <a:rPr lang="en-US" sz="1400" dirty="0">
                <a:latin typeface="TW Cen MT"/>
                <a:ea typeface="Calibri"/>
                <a:cs typeface="Calibri"/>
              </a:rPr>
              <a:t>Physical Hardware block built into the System on Chip of the Raspberry PI 5 inside the ARM Cortex-A76 CPU on the PI’s Broadcom BCM2712</a:t>
            </a:r>
            <a:endParaRPr lang="en-US" sz="1400">
              <a:latin typeface="TW Cen MT"/>
            </a:endParaRPr>
          </a:p>
          <a:p>
            <a:r>
              <a:rPr lang="en-US" sz="1400" dirty="0">
                <a:latin typeface="TW Cen MT"/>
                <a:ea typeface="+mn-lt"/>
                <a:cs typeface="Arial"/>
              </a:rPr>
              <a:t>•</a:t>
            </a:r>
            <a:r>
              <a:rPr lang="en-US" sz="1400" dirty="0">
                <a:latin typeface="TW Cen MT"/>
                <a:ea typeface="Calibri"/>
                <a:cs typeface="Calibri"/>
              </a:rPr>
              <a:t>Utilizes ARMv8-A Cryptographic Extension on ARM Cortex-A76 CPU</a:t>
            </a:r>
            <a:endParaRPr lang="en-US" sz="1400">
              <a:latin typeface="TW Cen MT"/>
            </a:endParaRPr>
          </a:p>
          <a:p>
            <a:r>
              <a:rPr lang="en-US" sz="1400" dirty="0">
                <a:latin typeface="TW Cen MT"/>
                <a:ea typeface="+mn-lt"/>
                <a:cs typeface="Arial"/>
              </a:rPr>
              <a:t>•</a:t>
            </a:r>
            <a:r>
              <a:rPr lang="en-US" sz="1400" dirty="0">
                <a:latin typeface="TW Cen MT"/>
                <a:ea typeface="Calibri"/>
                <a:cs typeface="Calibri"/>
              </a:rPr>
              <a:t>Processes cryptography in hardware crypto extension much faster than the CPU could do in software. The main OS is not involved beyond normal scheduling.</a:t>
            </a:r>
            <a:endParaRPr lang="en-US" sz="1400">
              <a:latin typeface="TW Cen MT"/>
            </a:endParaRPr>
          </a:p>
          <a:p>
            <a:r>
              <a:rPr lang="en-US" sz="1400" dirty="0">
                <a:latin typeface="TW Cen MT"/>
                <a:ea typeface="+mn-lt"/>
                <a:cs typeface="Arial"/>
              </a:rPr>
              <a:t>•</a:t>
            </a:r>
            <a:r>
              <a:rPr lang="en-US" sz="1400" dirty="0">
                <a:latin typeface="TW Cen MT"/>
                <a:ea typeface="Calibri"/>
                <a:cs typeface="Calibri"/>
              </a:rPr>
              <a:t>OpenSSL libraries route the crypto instruction to the hardware engine so that the main OS doesn’t have to perform the cryptography instruction.</a:t>
            </a:r>
            <a:endParaRPr lang="en-US" sz="1400">
              <a:latin typeface="TW Cen MT"/>
            </a:endParaRPr>
          </a:p>
          <a:p>
            <a:r>
              <a:rPr lang="en-US" sz="1400" dirty="0">
                <a:latin typeface="TW Cen MT"/>
                <a:ea typeface="+mn-lt"/>
                <a:cs typeface="Arial"/>
              </a:rPr>
              <a:t>•</a:t>
            </a:r>
            <a:r>
              <a:rPr lang="en-US" sz="1400" dirty="0">
                <a:latin typeface="TW Cen MT"/>
                <a:ea typeface="Calibri"/>
                <a:cs typeface="Calibri"/>
              </a:rPr>
              <a:t>Capable of executing AES(Advanced Encryption Standard)/SHA(Secure Hash Algorithm) instructions on the ARM crypto extension</a:t>
            </a:r>
            <a:endParaRPr lang="en-US" sz="1400">
              <a:latin typeface="TW Cen MT"/>
            </a:endParaRPr>
          </a:p>
          <a:p>
            <a:r>
              <a:rPr lang="en-US" sz="1400" dirty="0">
                <a:latin typeface="TW Cen MT"/>
                <a:ea typeface="+mn-lt"/>
                <a:cs typeface="Arial"/>
              </a:rPr>
              <a:t>•</a:t>
            </a:r>
            <a:r>
              <a:rPr lang="en-US" sz="1400" dirty="0">
                <a:latin typeface="TW Cen MT"/>
                <a:ea typeface="Calibri"/>
                <a:cs typeface="Calibri"/>
              </a:rPr>
              <a:t>Supports AES encryption/Decryption and SHA-2 and SHA-256</a:t>
            </a:r>
            <a:endParaRPr lang="en-US" sz="1400" dirty="0">
              <a:latin typeface="TW Cen MT"/>
            </a:endParaRPr>
          </a:p>
        </p:txBody>
      </p:sp>
      <p:pic>
        <p:nvPicPr>
          <p:cNvPr id="8" name="Picture 7" descr="Raspberry Pi 5 Single Board Computer">
            <a:extLst>
              <a:ext uri="{FF2B5EF4-FFF2-40B4-BE49-F238E27FC236}">
                <a16:creationId xmlns:a16="http://schemas.microsoft.com/office/drawing/2014/main" id="{E7AA9C49-FB38-32E1-554C-CE40BA778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7212" r="94250">
                        <a14:foregroundMark x1="84308" y1="31738" x2="84308" y2="31738"/>
                        <a14:foregroundMark x1="71930" y1="27441" x2="71930" y2="27441"/>
                        <a14:foregroundMark x1="68519" y1="28125" x2="68519" y2="28125"/>
                        <a14:foregroundMark x1="87622" y1="33203" x2="87622" y2="33203"/>
                        <a14:foregroundMark x1="67836" y1="26465" x2="67836" y2="26465"/>
                        <a14:foregroundMark x1="91813" y1="32324" x2="91813" y2="32324"/>
                        <a14:foregroundMark x1="94250" y1="30859" x2="94250" y2="30859"/>
                        <a14:foregroundMark x1="91228" y1="52930" x2="91228" y2="52930"/>
                        <a14:foregroundMark x1="66959" y1="78027" x2="66959" y2="78027"/>
                        <a14:foregroundMark x1="25244" y1="77246" x2="25244" y2="77246"/>
                        <a14:foregroundMark x1="10136" y1="76758" x2="10136" y2="76758"/>
                        <a14:foregroundMark x1="10526" y1="75684" x2="10526" y2="75684"/>
                        <a14:foregroundMark x1="7212" y1="72852" x2="7212" y2="72852"/>
                        <a14:foregroundMark x1="7992" y1="52637" x2="7992" y2="52637"/>
                        <a14:foregroundMark x1="8090" y1="24805" x2="8090" y2="24805"/>
                        <a14:foregroundMark x1="93957" y1="48730" x2="93957" y2="48730"/>
                        <a14:foregroundMark x1="94152" y1="45215" x2="94152" y2="45215"/>
                        <a14:foregroundMark x1="9747" y1="70703" x2="9747" y2="70703"/>
                        <a14:backgroundMark x1="9259" y1="27637" x2="9259" y2="27637"/>
                        <a14:backgroundMark x1="8382" y1="77344" x2="8382" y2="77344"/>
                        <a14:backgroundMark x1="8674" y1="76660" x2="8674" y2="76660"/>
                        <a14:backgroundMark x1="9357" y1="77051" x2="9357" y2="77051"/>
                        <a14:backgroundMark x1="94152" y1="45215" x2="94152" y2="45215"/>
                        <a14:backgroundMark x1="8967" y1="71191" x2="8967" y2="71191"/>
                        <a14:backgroundMark x1="9162" y1="70996" x2="9162" y2="709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287725" y="875160"/>
            <a:ext cx="4611573" cy="46031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70290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1F40AC7539184F866632DC4DD58686" ma:contentTypeVersion="15" ma:contentTypeDescription="Create a new document." ma:contentTypeScope="" ma:versionID="c838ee48445ccde10d64351d49d9861a">
  <xsd:schema xmlns:xsd="http://www.w3.org/2001/XMLSchema" xmlns:xs="http://www.w3.org/2001/XMLSchema" xmlns:p="http://schemas.microsoft.com/office/2006/metadata/properties" xmlns:ns3="7240446a-a952-4b47-aa7a-bc2a5d76ef9c" xmlns:ns4="35adb83e-19b8-479a-ab59-3b51e814bab1" targetNamespace="http://schemas.microsoft.com/office/2006/metadata/properties" ma:root="true" ma:fieldsID="13874997a0ff40c31759269a69ec48ec" ns3:_="" ns4:_="">
    <xsd:import namespace="7240446a-a952-4b47-aa7a-bc2a5d76ef9c"/>
    <xsd:import namespace="35adb83e-19b8-479a-ab59-3b51e814bab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_activity" minOccurs="0"/>
                <xsd:element ref="ns4:MediaServiceObjectDetectorVersions" minOccurs="0"/>
                <xsd:element ref="ns4:MediaServiceSearchProperties" minOccurs="0"/>
                <xsd:element ref="ns4:MediaServiceSystemTags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40446a-a952-4b47-aa7a-bc2a5d76ef9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adb83e-19b8-479a-ab59-3b51e814ba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5adb83e-19b8-479a-ab59-3b51e814bab1" xsi:nil="true"/>
    <_activity xmlns="35adb83e-19b8-479a-ab59-3b51e814bab1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8D9BFE-368D-4373-B73B-EE738C8B2A4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240446a-a952-4b47-aa7a-bc2a5d76ef9c"/>
    <ds:schemaRef ds:uri="35adb83e-19b8-479a-ab59-3b51e814bab1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documentManagement/types"/>
    <ds:schemaRef ds:uri="http://purl.org/dc/elements/1.1/"/>
    <ds:schemaRef ds:uri="http://purl.org/dc/terms/"/>
    <ds:schemaRef ds:uri="http://www.w3.org/XML/1998/namespace"/>
    <ds:schemaRef ds:uri="35adb83e-19b8-479a-ab59-3b51e814bab1"/>
    <ds:schemaRef ds:uri="http://schemas.microsoft.com/office/infopath/2007/PartnerControls"/>
    <ds:schemaRef ds:uri="http://schemas.openxmlformats.org/package/2006/metadata/core-properties"/>
    <ds:schemaRef ds:uri="7240446a-a952-4b47-aa7a-bc2a5d76ef9c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249</TotalTime>
  <Words>431</Words>
  <Application>Microsoft Office PowerPoint</Application>
  <PresentationFormat>Widescreen</PresentationFormat>
  <Paragraphs>43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Circuit</vt:lpstr>
      <vt:lpstr>ECE 4300.01 Computer Architecture  Group A</vt:lpstr>
      <vt:lpstr>PROMPT 1</vt:lpstr>
      <vt:lpstr>Nexys a7      Raspberry pi pico 2      raspberry pi 5</vt:lpstr>
      <vt:lpstr>Testing Criteria</vt:lpstr>
      <vt:lpstr>Nexys a7 with Microblaze</vt:lpstr>
      <vt:lpstr>Microblaze Block Diagram</vt:lpstr>
      <vt:lpstr>Current Progress - Microblaze</vt:lpstr>
      <vt:lpstr>Raspberry pi pico 2 with Riscv</vt:lpstr>
      <vt:lpstr>Example: Raspberry pi 5 with Arm</vt:lpstr>
      <vt:lpstr>Upcoming, Due 11/26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ECE 4300.01 Computer Architecture - Group A</dc:title>
  <dc:creator>Ella V. Shepherd</dc:creator>
  <cp:lastModifiedBy>Ella V. Shepherd</cp:lastModifiedBy>
  <cp:revision>148</cp:revision>
  <dcterms:created xsi:type="dcterms:W3CDTF">2025-10-30T04:34:48Z</dcterms:created>
  <dcterms:modified xsi:type="dcterms:W3CDTF">2025-11-03T21:26:36Z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0x010100C11F40AC7539184F866632DC4DD58686</vt:lpwstr>
  </property>
</Properties>
</file>